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92" r:id="rId6"/>
    <p:sldMasterId id="2147483699" r:id="rId7"/>
  </p:sldMasterIdLst>
  <p:notesMasterIdLst>
    <p:notesMasterId r:id="rId12"/>
  </p:notesMasterIdLst>
  <p:handoutMasterIdLst>
    <p:handoutMasterId r:id="rId13"/>
  </p:handoutMasterIdLst>
  <p:sldIdLst>
    <p:sldId id="418" r:id="rId8"/>
    <p:sldId id="367" r:id="rId9"/>
    <p:sldId id="365" r:id="rId10"/>
    <p:sldId id="370" r:id="rId11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ner Nicklas, PRfs Konsult" initials="WNPK" lastIdx="1" clrIdx="0">
    <p:extLst>
      <p:ext uri="{19B8F6BF-5375-455C-9EA6-DF929625EA0E}">
        <p15:presenceInfo xmlns:p15="http://schemas.microsoft.com/office/powerpoint/2012/main" userId="S-1-5-21-3282178652-2823510310-3805757255-441109" providerId="AD"/>
      </p:ext>
    </p:extLst>
  </p:cmAuthor>
  <p:cmAuthor id="2" name="Martinez Megia Beatriz, PRfsd Konsult" initials="MMBPK" lastIdx="1" clrIdx="1">
    <p:extLst>
      <p:ext uri="{19B8F6BF-5375-455C-9EA6-DF929625EA0E}">
        <p15:presenceInfo xmlns:p15="http://schemas.microsoft.com/office/powerpoint/2012/main" userId="S-1-5-21-3282178652-2823510310-3805757255-4694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15546-38FA-401C-BEF5-CF054AEAFF6D}" type="datetimeFigureOut">
              <a:rPr lang="sv-SE" smtClean="0"/>
              <a:t>2020-01-31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D2D6A-21CD-420C-8E9E-739E65F893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807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62B1F2-689B-4C92-A7A7-C1FC3730960E}" type="datetimeFigureOut">
              <a:rPr lang="sv-SE"/>
              <a:pPr>
                <a:defRPr/>
              </a:pPr>
              <a:t>2020-01-31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1785E2-B720-4A43-BB16-825A15814B0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253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785E2-B720-4A43-BB16-825A15814B0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66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785E2-B720-4A43-BB16-825A15814B0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29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785E2-B720-4A43-BB16-825A15814B0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8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20" y="357166"/>
            <a:ext cx="2571768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06120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48" y="1571612"/>
            <a:ext cx="7632000" cy="4248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None/>
              <a:defRPr sz="1800" baseline="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6051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48" y="1467016"/>
            <a:ext cx="7632000" cy="4248000"/>
          </a:xfrm>
        </p:spPr>
        <p:txBody>
          <a:bodyPr/>
          <a:lstStyle>
            <a:lvl1pPr marL="273600" marR="0" indent="-273600" algn="l" defTabSz="914400" rtl="0" eaLnBrk="0" fontAlgn="base" latinLnBrk="0" hangingPunct="0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>
                <a:tab pos="266700" algn="l"/>
              </a:tabLst>
              <a:defRPr sz="180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692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98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726214" y="1428736"/>
            <a:ext cx="7632000" cy="4248000"/>
          </a:xfrm>
        </p:spPr>
        <p:txBody>
          <a:bodyPr/>
          <a:lstStyle>
            <a:lvl1pPr marL="355600" indent="-355600">
              <a:tabLst>
                <a:tab pos="355600" algn="l"/>
              </a:tabLst>
              <a:defRPr/>
            </a:lvl1pPr>
            <a:lvl2pPr>
              <a:tabLst/>
              <a:defRPr/>
            </a:lvl2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85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423" b="2805"/>
          <a:stretch>
            <a:fillRect/>
          </a:stretch>
        </p:blipFill>
        <p:spPr bwMode="auto">
          <a:xfrm>
            <a:off x="142875" y="144463"/>
            <a:ext cx="285432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50" y="357188"/>
            <a:ext cx="25717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ange rubrik</a:t>
            </a:r>
          </a:p>
        </p:txBody>
      </p:sp>
      <p:pic>
        <p:nvPicPr>
          <p:cNvPr id="1028" name="Picture 36" descr="TRAFIKVERKET_LOGO_till_ppt-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829050"/>
            <a:ext cx="55419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TRAFIKVERKET_sidfot_till_ppt-mall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24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42875" y="6357938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C59127-D2F3-4EC0-B45D-63EC7E72CDAE}" type="slidenum">
              <a:rPr lang="sv-SE" sz="800">
                <a:solidFill>
                  <a:schemeClr val="bg1"/>
                </a:solidFill>
              </a:rPr>
              <a:pPr eaLnBrk="1" hangingPunct="1"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00063" y="6357938"/>
            <a:ext cx="10001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schemeClr val="bg1"/>
                </a:solidFill>
                <a:latin typeface="Arial" charset="0"/>
              </a:rPr>
              <a:pPr>
                <a:defRPr/>
              </a:pPr>
              <a:t>2020-01-31</a:t>
            </a:fld>
            <a:endParaRPr lang="sv-SE" sz="8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bottenstrip_rod_toning ljustillm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9025"/>
            <a:ext cx="9144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5" y="6448425"/>
            <a:ext cx="4286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115F4BF-FAAE-42BC-9692-E8ABFE4587CC}" type="slidenum">
              <a:rPr lang="sv-SE" sz="80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55625" y="6448425"/>
            <a:ext cx="7508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7D8C2F-A12E-42C7-9D8C-6FAF3C5D08E3}" type="datetime1">
              <a:rPr lang="sv-SE" sz="80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2020-01-31</a:t>
            </a:fld>
            <a:endParaRPr lang="sv-SE" sz="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6423025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smtClean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439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44148" y="1988840"/>
            <a:ext cx="7772400" cy="1036800"/>
          </a:xfrm>
        </p:spPr>
        <p:txBody>
          <a:bodyPr/>
          <a:lstStyle/>
          <a:p>
            <a:pPr algn="ctr"/>
            <a:r>
              <a:rPr lang="sv-SE" sz="4000" dirty="0" smtClean="0"/>
              <a:t>Trafikplats Akalla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7599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/>
          <a:stretch/>
        </p:blipFill>
        <p:spPr>
          <a:xfrm>
            <a:off x="539552" y="551000"/>
            <a:ext cx="8096128" cy="5460304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447060" y="135502"/>
            <a:ext cx="5925140" cy="37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755576" y="135502"/>
            <a:ext cx="54885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100" dirty="0" smtClean="0">
                <a:solidFill>
                  <a:prstClr val="black"/>
                </a:solidFill>
                <a:cs typeface="Arial" pitchFamily="34" charset="0"/>
              </a:rPr>
              <a:t>Trafikplats Akalla</a:t>
            </a:r>
            <a:endParaRPr lang="sv-SE" sz="21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"/>
          <a:stretch/>
        </p:blipFill>
        <p:spPr>
          <a:xfrm>
            <a:off x="1143000" y="857250"/>
            <a:ext cx="6885384" cy="460514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1" y="764704"/>
            <a:ext cx="8832982" cy="5112568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368661" y="180430"/>
            <a:ext cx="5260894" cy="37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370216" y="196502"/>
            <a:ext cx="54885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100" dirty="0" smtClean="0">
                <a:solidFill>
                  <a:prstClr val="black"/>
                </a:solidFill>
                <a:cs typeface="Arial" pitchFamily="34" charset="0"/>
              </a:rPr>
              <a:t>Trafikplats Akalla </a:t>
            </a:r>
            <a:r>
              <a:rPr lang="sv-SE" sz="2100" dirty="0">
                <a:solidFill>
                  <a:prstClr val="black"/>
                </a:solidFill>
                <a:cs typeface="Arial" pitchFamily="34" charset="0"/>
              </a:rPr>
              <a:t>med Förbifart Stockholm</a:t>
            </a:r>
          </a:p>
        </p:txBody>
      </p:sp>
    </p:spTree>
    <p:extLst>
      <p:ext uri="{BB962C8B-B14F-4D97-AF65-F5344CB8AC3E}">
        <p14:creationId xmlns:p14="http://schemas.microsoft.com/office/powerpoint/2010/main" val="11073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/>
          <a:stretch/>
        </p:blipFill>
        <p:spPr>
          <a:xfrm>
            <a:off x="251520" y="284013"/>
            <a:ext cx="8496944" cy="56761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388162"/>
            <a:ext cx="4456805" cy="432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502814" y="404664"/>
            <a:ext cx="54885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100" dirty="0">
                <a:solidFill>
                  <a:prstClr val="black"/>
                </a:solidFill>
                <a:cs typeface="Arial" pitchFamily="34" charset="0"/>
              </a:rPr>
              <a:t>Akalla med Förbifart Stockholm</a:t>
            </a:r>
          </a:p>
        </p:txBody>
      </p:sp>
    </p:spTree>
    <p:extLst>
      <p:ext uri="{BB962C8B-B14F-4D97-AF65-F5344CB8AC3E}">
        <p14:creationId xmlns:p14="http://schemas.microsoft.com/office/powerpoint/2010/main" val="252924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fikverks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ell presentation.potx" id="{45C1112B-FE03-4FBF-B6F4-E0EBE98DA6DE}" vid="{8B40009D-851F-4A25-A25E-0301AE5B5773}"/>
    </a:ext>
  </a:extLst>
</a:theme>
</file>

<file path=ppt/theme/theme2.xml><?xml version="1.0" encoding="utf-8"?>
<a:theme xmlns:a="http://schemas.openxmlformats.org/drawingml/2006/main" name="Trafikverkspresentation, 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ell presentation.potx" id="{45C1112B-FE03-4FBF-B6F4-E0EBE98DA6DE}" vid="{0199F73B-67FB-40A2-8E0E-49EA59723522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vmdBeskrivning2 xmlns="http://schemas.microsoft.com/sharepoint/v3">Studiebesök</vvmdBeskrivning2>
    <vvmdStatus xmlns="http://schemas.microsoft.com/sharepoint/v3">Pågående</vvmdStatus>
    <vvmdKonstbNr xmlns="http://schemas.microsoft.com/sharepoint/v3" xsi:nil="true"/>
    <vvmdGransk xmlns="http://schemas.microsoft.com/sharepoint/v3" xsi:nil="true"/>
    <vvmdRevideringDatum xmlns="http://schemas.microsoft.com/sharepoint/v3" xsi:nil="true"/>
    <vvmdEntreprenadnummer xmlns="http://schemas.microsoft.com/sharepoint/v3">FSE61</vvmdEntreprenadnummer>
    <vvmdBeskrivning3 xmlns="http://schemas.microsoft.com/sharepoint/v3" xsi:nil="true"/>
    <vvmdForetag xmlns="http://schemas.microsoft.com/sharepoint/v3" xsi:nil="true"/>
    <vvmdObjektnamn2 xmlns="http://schemas.microsoft.com/sharepoint/v3" xsi:nil="true"/>
    <vvmdDokumenttyp xmlns="http://schemas.microsoft.com/sharepoint/v3">02 Information</vvmdDokumenttyp>
    <vvmdExternNr xmlns="http://schemas.microsoft.com/sharepoint/v3" xsi:nil="true"/>
    <vvmdKonstr xmlns="http://schemas.microsoft.com/sharepoint/v3">Martinez, Beatriz</vvmdKonstr>
    <vvmdGodkand xmlns="http://schemas.microsoft.com/sharepoint/v3" xsi:nil="true"/>
    <vvmdOrt xmlns="http://schemas.microsoft.com/sharepoint/v3" xsi:nil="true"/>
    <vvmdRevideringVVDatum xmlns="http://schemas.microsoft.com/sharepoint/v3" xsi:nil="true"/>
    <vvmdObjektnamn xmlns="http://schemas.microsoft.com/sharepoint/v3">E4 Förbifart Stockholm</vvmdObjektnamn>
    <vvmdDatum xmlns="http://schemas.microsoft.com/sharepoint/v3" xsi:nil="true"/>
    <vvmdProjekteringssteg xmlns="http://schemas.microsoft.com/sharepoint/v3">BYGGHANDLING</vvmdProjekteringssteg>
    <vvmdStampelDatum xmlns="http://schemas.microsoft.com/sharepoint/v3" xsi:nil="true"/>
    <vvmdUppdragsansv xmlns="http://schemas.microsoft.com/sharepoint/v3" xsi:nil="true"/>
    <vvmdObjektnr xmlns="http://schemas.microsoft.com/sharepoint/v3">8448590</vvmdObjektnr>
    <vvmdRevidering xmlns="http://schemas.microsoft.com/sharepoint/v3" xsi:nil="true"/>
    <vvmdRevideringVVDiarienr xmlns="http://schemas.microsoft.com/sharepoint/v3" xsi:nil="true"/>
    <vvmdDelomrade xmlns="http://schemas.microsoft.com/sharepoint/v3">6</vvmdDelomrade>
    <vvmdStampelDiarienr xmlns="http://schemas.microsoft.com/sharepoint/v3" xsi:nil="true"/>
    <vvmdRevideringGodkand xmlns="http://schemas.microsoft.com/sharepoint/v3" xsi:nil="true"/>
    <vvmdAnlaggningsdel2 xmlns="http://schemas.microsoft.com/sharepoint/v3" xsi:nil="true"/>
    <vvmdBeskrivning1 xmlns="http://schemas.microsoft.com/sharepoint/v3">Presentation</vvmdBeskrivning1>
    <vvmdBeskrivning4 xmlns="http://schemas.microsoft.com/sharepoint/v3">2019-04-25</vvmdBeskrivning4>
    <vvmdInfo xmlns="http://schemas.microsoft.com/sharepoint/v3" xsi:nil="true"/>
    <vvmdTeknikOmrade xmlns="http://schemas.microsoft.com/sharepoint/v3">Projektledning</vvmdTeknikOmrade>
    <vvmdStatusbenamning xmlns="http://schemas.microsoft.com/sharepoint/v3" xsi:nil="true"/>
    <vvmdRevideringAvser xmlns="http://schemas.microsoft.com/sharepoint/v3" xsi:nil="true"/>
    <vvmdDriftomrade xmlns="http://schemas.microsoft.com/sharepoint/v3" xsi:nil="true"/>
    <vvmdRevideringAnt xmlns="http://schemas.microsoft.com/sharepoint/v3" xsi:nil="true"/>
    <vvmdAnlaggningsdel1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VVMD" ma:contentTypeID="0x0101FB007544996D6DD0CA498E7B352667C2AB52" ma:contentTypeVersion="190" ma:contentTypeDescription="Generell innehållstyp för Office Key Projekt hos Trafikverket" ma:contentTypeScope="" ma:versionID="9c932f430261ac5912a183b0f5fb492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def3d591da124b4c59130b75160e5b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vvmdDokumenttyp"/>
                <xsd:element ref="ns1:vvmdTeknikOmrade"/>
                <xsd:element ref="ns1:vvmdBeskrivning1"/>
                <xsd:element ref="ns1:vvmdBeskrivning2"/>
                <xsd:element ref="ns1:vvmdBeskrivning3" minOccurs="0"/>
                <xsd:element ref="ns1:vvmdBeskrivning4" minOccurs="0"/>
                <xsd:element ref="ns1:vvmdEntreprenadnummer" minOccurs="0"/>
                <xsd:element ref="ns1:vvmdObjektnamn2" minOccurs="0"/>
                <xsd:element ref="ns1:vvmdInfo" minOccurs="0"/>
                <xsd:element ref="ns1:vvmdStampelDiarienr" minOccurs="0"/>
                <xsd:element ref="ns1:vvmdDelomrade" minOccurs="0"/>
                <xsd:element ref="ns1:vvmdObjektnr"/>
                <xsd:element ref="ns1:vvmdObjektnamn"/>
                <xsd:element ref="ns1:vvmdProjekteringssteg"/>
                <xsd:element ref="ns1:vvmdStatusbenamning" minOccurs="0"/>
                <xsd:element ref="ns1:vvmdForetag" minOccurs="0"/>
                <xsd:element ref="ns1:vvmdExternNr" minOccurs="0"/>
                <xsd:element ref="ns1:vvmdKonstr" minOccurs="0"/>
                <xsd:element ref="ns1:vvmdDatum" minOccurs="0"/>
                <xsd:element ref="ns1:vvmdGodkand" minOccurs="0"/>
                <xsd:element ref="ns1:vvmdGransk" minOccurs="0"/>
                <xsd:element ref="ns1:vvmdOrt" minOccurs="0"/>
                <xsd:element ref="ns1:vvmdStatus" minOccurs="0"/>
                <xsd:element ref="ns1:vvmdKonstbNr" minOccurs="0"/>
                <xsd:element ref="ns1:vvmdRevidering" minOccurs="0"/>
                <xsd:element ref="ns1:vvmdRevideringAnt" minOccurs="0"/>
                <xsd:element ref="ns1:vvmdRevideringAvser" minOccurs="0"/>
                <xsd:element ref="ns1:vvmdRevideringDatum" minOccurs="0"/>
                <xsd:element ref="ns1:vvmdRevideringGodkand" minOccurs="0"/>
                <xsd:element ref="ns1:vvmdRevideringVVDatum" minOccurs="0"/>
                <xsd:element ref="ns1:vvmdRevideringVVDiarienr" minOccurs="0"/>
                <xsd:element ref="ns1:vvmdStampelDatum" minOccurs="0"/>
                <xsd:element ref="ns1:vvmdDriftomrade" minOccurs="0"/>
                <xsd:element ref="ns1:vvmdUppdragsansv" minOccurs="0"/>
                <xsd:element ref="ns1:vvmdAnlaggningsdel1" minOccurs="0"/>
                <xsd:element ref="ns1:vvmdAnlaggningsdel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vmdDokumenttyp" ma:index="1" ma:displayName="Handlingsbeteckning" ma:description="Dokumenttyp" ma:format="Dropdown" ma:internalName="vvmdDokumenttyp">
      <xsd:simpleType>
        <xsd:restriction base="dms:Choice">
          <xsd:enumeration value="01 Korrespondens"/>
          <xsd:enumeration value="02 Information"/>
          <xsd:enumeration value="03 Upphandling"/>
          <xsd:enumeration value="04 Organisation"/>
          <xsd:enumeration value="05 Tidplaner"/>
          <xsd:enumeration value="06 Ekonomi"/>
          <xsd:enumeration value="07 Beskrivningar och beräkningar"/>
          <xsd:enumeration value="08 Formulär och mallar"/>
          <xsd:enumeration value="09 Bygglov och detaljplaner"/>
          <xsd:enumeration value="10 Avtal och tillstånd"/>
          <xsd:enumeration value="11 Möten"/>
          <xsd:enumeration value="12 Förteckningar och listor"/>
          <xsd:enumeration value="13 KMA Krav och planering"/>
          <xsd:enumeration value="14 Rapporter PM och utredningar"/>
          <xsd:enumeration value="15 Tredjemansfrågor"/>
          <xsd:enumeration value="16 Trafikanordningar"/>
          <xsd:enumeration value="17 Data från mätningar"/>
          <xsd:enumeration value="18 Verifikat och intyg"/>
          <xsd:enumeration value="19 Instruktioner och manualer"/>
          <xsd:enumeration value="20 Utlåtanden och granskning"/>
          <xsd:enumeration value="21 Specifikationer"/>
          <xsd:enumeration value="22 Besiktningar och syner"/>
          <xsd:enumeration value="23 Underrättelser"/>
          <xsd:enumeration value="24 Fotografier"/>
        </xsd:restriction>
      </xsd:simpleType>
    </xsd:element>
    <xsd:element name="vvmdTeknikOmrade" ma:index="2" ma:displayName="Teknikområde" ma:description="Teknikområde" ma:format="Dropdown" ma:internalName="vvmdTeknikOmrade">
      <xsd:simpleType>
        <xsd:restriction base="dms:Choice">
          <xsd:enumeration value="Arkitektur"/>
          <xsd:enumeration value="Bergteknik"/>
          <xsd:enumeration value="Teknikövergripande"/>
          <xsd:enumeration value="Datasamordning"/>
          <xsd:enumeration value="El"/>
          <xsd:enumeration value="Tunnelventilation"/>
          <xsd:enumeration value="Geologorganisationen"/>
          <xsd:enumeration value="Geoteknik &amp; hydrogeologi"/>
          <xsd:enumeration value="Tele"/>
          <xsd:enumeration value="Installationssamordning"/>
          <xsd:enumeration value="Information"/>
          <xsd:enumeration value="Konstruktioner"/>
          <xsd:enumeration value="Landskapsarkitektur"/>
          <xsd:enumeration value="Mark &amp; markförhandling"/>
          <xsd:enumeration value="Miljö"/>
          <xsd:enumeration value="Projektledning"/>
          <xsd:enumeration value="Kvalitet"/>
          <xsd:enumeration value="Styr- och reglerteknik"/>
          <xsd:enumeration value="Säkerhet"/>
          <xsd:enumeration value="Vägutformning och trafik"/>
          <xsd:enumeration value="Uppdragsledning"/>
          <xsd:enumeration value="VVS"/>
          <xsd:enumeration value="Vatten och avlopp"/>
          <xsd:enumeration value="Arbetsmiljö"/>
          <xsd:enumeration value="Mätningsteknik"/>
        </xsd:restriction>
      </xsd:simpleType>
    </xsd:element>
    <xsd:element name="vvmdBeskrivning1" ma:index="3" ma:displayName="Beskrivning 1" ma:description="Beskrivning 1, Möjliga värden enligt dokumentplanen finns i rullistan" ma:format="Dropdown" ma:internalName="vvmdBeskrivning1" ma:readOnly="false">
      <xsd:simpleType>
        <xsd:restriction base="dms:Choice">
          <xsd:enumeration value="Välj värde"/>
          <xsd:enumeration value="Administrativa föreskrifter"/>
          <xsd:enumeration value="Analys"/>
          <xsd:enumeration value="Anbud"/>
          <xsd:enumeration value="Anbudsformulär"/>
          <xsd:enumeration value="Anläggningsdel(ar)/ Structural objects(s)"/>
          <xsd:enumeration value="Anmälan"/>
          <xsd:enumeration value="Annons"/>
          <xsd:enumeration value="Ansökan"/>
          <xsd:enumeration value="Anvisning"/>
          <xsd:enumeration value="Arbetsberedning"/>
          <xsd:enumeration value="Arbetsbeskrivning"/>
          <xsd:enumeration value="ATR"/>
          <xsd:enumeration value="Avrop"/>
          <xsd:enumeration value="Avtal"/>
          <xsd:enumeration value="Bekräftelse"/>
          <xsd:enumeration value="Beräkning"/>
          <xsd:enumeration value="Besiktning"/>
          <xsd:enumeration value="Besiktningsutlåtande"/>
          <xsd:enumeration value="Beskrivning"/>
          <xsd:enumeration value="Beslut"/>
          <xsd:enumeration value="Beställning"/>
          <xsd:enumeration value="Betalplan"/>
          <xsd:enumeration value="Bild"/>
          <xsd:enumeration value="Blankett"/>
          <xsd:enumeration value="Bokslut"/>
          <xsd:enumeration value="Brev"/>
          <xsd:enumeration value="Budget"/>
          <xsd:enumeration value="Checklista"/>
          <xsd:enumeration value="Dagboksanteckning"/>
          <xsd:enumeration value="Dagordning"/>
          <xsd:enumeration value="Delegering"/>
          <xsd:enumeration value="Detaljplan"/>
          <xsd:enumeration value="Dimensionering"/>
          <xsd:enumeration value="Drift- och underhållsinstruktion"/>
          <xsd:enumeration value="Driftområdesspecifikation"/>
          <xsd:enumeration value="Driftsättningsprogram"/>
          <xsd:enumeration value="Funktionsbeskrivning"/>
          <xsd:enumeration value="Förfrågningsunderlag"/>
          <xsd:enumeration value="Försäkringsbevis"/>
          <xsd:enumeration value="Förteckning"/>
          <xsd:enumeration value="Garanti"/>
          <xsd:enumeration value="Gränsdragningslista"/>
          <xsd:enumeration value="Handledning"/>
          <xsd:enumeration value="Handlingsplan"/>
          <xsd:enumeration value="Händelselogg"/>
          <xsd:enumeration value="Informationsmaterial"/>
          <xsd:enumeration value="Insatsplan"/>
          <xsd:enumeration value="Instruktion"/>
          <xsd:enumeration value="Intyg"/>
          <xsd:enumeration value="IT-handledning"/>
          <xsd:enumeration value="Kalkyl"/>
          <xsd:enumeration value="Kallelse"/>
          <xsd:enumeration value="Karta"/>
          <xsd:enumeration value="Kommunikationsplan"/>
          <xsd:enumeration value="Kompletterande föreskrift"/>
          <xsd:enumeration value="Kontrakt"/>
          <xsd:enumeration value="Kontrollmätningsprogram"/>
          <xsd:enumeration value="Kontrollplan"/>
          <xsd:enumeration value="Kontrollprogram"/>
          <xsd:enumeration value="Kontrollspecifikation"/>
          <xsd:enumeration value="Kravspecifikation"/>
          <xsd:enumeration value="Kvalitetsplan"/>
          <xsd:enumeration value="Larmlista"/>
          <xsd:enumeration value="Lista"/>
          <xsd:enumeration value="Manual"/>
          <xsd:enumeration value="Materialspecifikation"/>
          <xsd:enumeration value="Miljödeklaration"/>
          <xsd:enumeration value="Miljökonsekvensbeskrivning MKB"/>
          <xsd:enumeration value="Miljöplan"/>
          <xsd:enumeration value="Miljödeklaration"/>
          <xsd:enumeration value="Minnesanteckningar"/>
          <xsd:enumeration value="Modellfilsförteckning"/>
          <xsd:enumeration value="Mängdreglering"/>
          <xsd:enumeration value="Mätning"/>
          <xsd:enumeration value="Mätprogram"/>
          <xsd:enumeration value="Mätsedel"/>
          <xsd:enumeration value="Nöjdförklaring"/>
          <xsd:enumeration value="Offert"/>
          <xsd:enumeration value="Omföring"/>
          <xsd:enumeration value="Organisationsplan"/>
          <xsd:enumeration value="Plan"/>
          <xsd:enumeration value="PM"/>
          <xsd:enumeration value="Presentation"/>
          <xsd:enumeration value="Pressklipp"/>
          <xsd:enumeration value="Produktblad"/>
          <xsd:enumeration value="Prognos"/>
          <xsd:enumeration value="Programkod"/>
          <xsd:enumeration value="Programkodsspecifikation"/>
          <xsd:enumeration value="Projektplan"/>
          <xsd:enumeration value="Projektspecifikation"/>
          <xsd:enumeration value="Protokoll"/>
          <xsd:enumeration value="Provtagningsplan"/>
          <xsd:enumeration value="Rapport"/>
          <xsd:enumeration value="Resursplan"/>
          <xsd:enumeration value="Review"/>
          <xsd:enumeration value="Riktlinje"/>
          <xsd:enumeration value="Ritning"/>
          <xsd:enumeration value="Ritningsförteckning"/>
          <xsd:enumeration value="Rivningsplan"/>
          <xsd:enumeration value="Rollbeskrivning"/>
          <xsd:enumeration value="Rutinbeskrivning"/>
          <xsd:enumeration value="Sammanställning"/>
          <xsd:enumeration value="Specifikation"/>
          <xsd:enumeration value="Sprängplan"/>
          <xsd:enumeration value="Strategi"/>
          <xsd:enumeration value="Teknisk beskrivning"/>
          <xsd:enumeration value="Tidplan"/>
          <xsd:enumeration value="Tillstånd"/>
          <xsd:enumeration value="Tjänsteanteckning"/>
          <xsd:enumeration value="Trafikandordning"/>
          <xsd:enumeration value="Underhållsspecifikation"/>
          <xsd:enumeration value="Underlag"/>
          <xsd:enumeration value="Underrättelse"/>
          <xsd:enumeration value="Undersökningsprogram"/>
          <xsd:enumeration value="Uppdragsbeskrivning"/>
          <xsd:enumeration value="Uppföljning"/>
          <xsd:enumeration value="Utbetalning"/>
          <xsd:enumeration value="Utlåtande"/>
          <xsd:enumeration value="Utredning"/>
          <xsd:enumeration value="Varudeklaration"/>
          <xsd:enumeration value="Verksamhetsplan"/>
          <xsd:enumeration value="Yttrande"/>
          <xsd:enumeration value="Årsrapport"/>
          <xsd:enumeration value="Ändring"/>
          <xsd:enumeration value="Överenskommelse"/>
          <xsd:enumeration value="Överlämnanderapport"/>
        </xsd:restriction>
      </xsd:simpleType>
    </xsd:element>
    <xsd:element name="vvmdBeskrivning2" ma:index="4" ma:displayName="Beskrivning 2" ma:description="Beskrivning 2" ma:format="Dropdown" ma:internalName="vvmdBeskrivning2" ma:readOnly="false">
      <xsd:simpleType>
        <xsd:union memberTypes="dms:Text">
          <xsd:simpleType>
            <xsd:restriction base="dms:Choice">
              <xsd:enumeration value="Välj värde"/>
              <xsd:enumeration value="Á-prislista"/>
              <xsd:enumeration value="Accelerations- och luftstötsmätning"/>
              <xsd:enumeration value="Alt utformning TUB"/>
              <xsd:enumeration value="Anläggning"/>
              <xsd:enumeration value="Antaget anbud, konsultuppdrag (ifyllt formulär)"/>
              <xsd:enumeration value="APT"/>
              <xsd:enumeration value="Arbete utanför ordinarie arbetstid"/>
              <xsd:enumeration value="Arbete vid överskridande av bullerkrav"/>
              <xsd:enumeration value="Arbets- och etableringsområde"/>
              <xsd:enumeration value="Arbetsmiljöolycka"/>
              <xsd:enumeration value="Arbetsmiljöplan"/>
              <xsd:enumeration value="Arbetsplan"/>
              <xsd:enumeration value="Arbetsplatsdispositionsplan"/>
              <xsd:enumeration value="Attestansvariga CDI"/>
              <xsd:enumeration value="Avvikelserapport"/>
              <xsd:enumeration value="Belysning"/>
              <xsd:enumeration value="Besiktning"/>
              <xsd:enumeration value="Beskrivning av innehållet/ description of content (s)"/>
              <xsd:enumeration value="Beställarens kontrollplan"/>
              <xsd:enumeration value="Beställarens kontrollprogram"/>
              <xsd:enumeration value="Betongöverbyggnad"/>
              <xsd:enumeration value="Borrplan"/>
              <xsd:enumeration value="Borrprogram"/>
              <xsd:enumeration value="Brandskydd"/>
              <xsd:enumeration value="Breddning av väg"/>
              <xsd:enumeration value="Buller"/>
              <xsd:enumeration value="Buller A Fasadinventering"/>
              <xsd:enumeration value="Buller C Byggbuller"/>
              <xsd:enumeration value="Bygganmälan"/>
              <xsd:enumeration value="Byggarbetsmiljösamordning"/>
              <xsd:enumeration value="Byggavtal"/>
              <xsd:enumeration value="Bygglov"/>
              <xsd:enumeration value="Byggmöte"/>
              <xsd:enumeration value="C-samordningsmöte"/>
              <xsd:enumeration value="CE-intyg"/>
              <xsd:enumeration value="Deformation"/>
              <xsd:enumeration value="Delgenomförandeplan"/>
              <xsd:enumeration value="Delprojektmöte"/>
              <xsd:enumeration value="Delprojektmöte"/>
              <xsd:enumeration value="Digital projekthantering"/>
              <xsd:enumeration value="Dimensionering"/>
              <xsd:enumeration value="Dokumentförteckning"/>
              <xsd:enumeration value="Earned Value uppföljning"/>
              <xsd:enumeration value="Efterbehandling av förorenad mark"/>
              <xsd:enumeration value="Efterbesiktning"/>
              <xsd:enumeration value="Ekologisk infrastruktur och biotoper"/>
              <xsd:enumeration value="Elinstallationer i tunneltråg"/>
              <xsd:enumeration value="Entreprenad"/>
              <xsd:enumeration value="Ersättning för miljöskada"/>
              <xsd:enumeration value="Ersättning för rörelseskada"/>
              <xsd:enumeration value="Ersättningen för vägrätt"/>
              <xsd:enumeration value="Fastighetsreglering"/>
              <xsd:enumeration value="Finansieringsavtal"/>
              <xsd:enumeration value="Funktionsbesiktning"/>
              <xsd:enumeration value="Funktionsbeskrivning"/>
              <xsd:enumeration value="Fältsamordning Geoteknik"/>
              <xsd:enumeration value="Fältundersökning"/>
              <xsd:enumeration value="Förbesiktning"/>
              <xsd:enumeration value="Förhandsanmälan av byggarbetsplats"/>
              <xsd:enumeration value="Förhandsbesked"/>
              <xsd:enumeration value="Förorenad mark"/>
              <xsd:enumeration value="Förtätat höjdnät"/>
              <xsd:enumeration value="Förundersökningsrapport"/>
              <xsd:enumeration value="Förvaltningslagen"/>
              <xsd:enumeration value="Garantibesiktning"/>
              <xsd:enumeration value="GC-bro"/>
              <xsd:enumeration value="Genomförandeavtal ,ledningsägare"/>
              <xsd:enumeration value="Genomförandeavtal, annan"/>
              <xsd:enumeration value="Genomförandeavtal ,kommun"/>
              <xsd:enumeration value="Genomgång av arbetsberedning"/>
              <xsd:enumeration value="Gestaltningsprogram"/>
              <xsd:enumeration value="GK 3-utlåtande"/>
              <xsd:enumeration value="Granskningsutlåtande"/>
              <xsd:enumeration value="Grundvattennivå"/>
              <xsd:enumeration value="Grundvattenprovtagning Hydrogeologi"/>
              <xsd:enumeration value="Handlingsförteckning"/>
              <xsd:enumeration value="Hantering av marklösenskuld"/>
              <xsd:enumeration value="Huvudtidplan"/>
              <xsd:enumeration value="Hydrogeologiska undersökning"/>
              <xsd:enumeration value="Hyresavtal"/>
              <xsd:enumeration value="Hyresgäster"/>
              <xsd:enumeration value="Informationsmöte FS"/>
              <xsd:enumeration value="Ingenjörsgeologisk"/>
              <xsd:enumeration value="Injekteringsklasser"/>
              <xsd:enumeration value="Inkopplingsaktvitet"/>
              <xsd:enumeration value="Inkoppling"/>
              <xsd:enumeration value="Inmätningsdata"/>
              <xsd:enumeration value="Installation av programvara"/>
              <xsd:enumeration value="Internt slutmöte"/>
              <xsd:enumeration value="Internt startmöte"/>
              <xsd:enumeration value="Inventering förorenade områden"/>
              <xsd:enumeration value="Jordbruksarrende"/>
              <xsd:enumeration value="Kablar"/>
              <xsd:enumeration value="Kalkyl systemhandling"/>
              <xsd:enumeration value="KAM-Kalkyl Marklösenbudget"/>
              <xsd:enumeration value="Kartering av borrkärnor"/>
              <xsd:enumeration value="Kemikalier"/>
              <xsd:enumeration value="KFU"/>
              <xsd:enumeration value="Klimatkalkyl"/>
              <xsd:enumeration value="Kommunikationsstrategi"/>
              <xsd:enumeration value="Kontraktsmöte"/>
              <xsd:enumeration value="Kontroll av bef markmodell"/>
              <xsd:enumeration value="Kontroll av höjd och planpunkter"/>
              <xsd:enumeration value="Konstruktion"/>
              <xsd:enumeration value="Kontraktsmöte"/>
              <xsd:enumeration value="Konvergens"/>
              <xsd:enumeration value="Kraftledningsstolpe"/>
              <xsd:enumeration value="Köp av rotpost ,avverkningsrätt"/>
              <xsd:enumeration value="Köpeavtal"/>
              <xsd:enumeration value="Lagefterlevnad"/>
              <xsd:enumeration value="Ledningsgruppsmöte"/>
              <xsd:enumeration value="Ledningsråd"/>
              <xsd:enumeration value="Lessons learned"/>
              <xsd:enumeration value="Leverantörsavtal"/>
              <xsd:enumeration value="Leverantörsförteckning"/>
              <xsd:enumeration value="Luftkvalitet"/>
              <xsd:enumeration value="Lägenhetsarrende"/>
              <xsd:enumeration value="Marklov"/>
              <xsd:enumeration value="Meddelande om vägundersökning"/>
              <xsd:enumeration value="Miljö"/>
              <xsd:enumeration value="Miljöolycka"/>
              <xsd:enumeration value="Miljörond"/>
              <xsd:enumeration value="Miljöteknisk markundersökning"/>
              <xsd:enumeration value="Miljöteknisk utredning"/>
              <xsd:enumeration value="Montageanvisning"/>
              <xsd:enumeration value="Mottagningshamnar"/>
              <xsd:enumeration value="Mottagningskontroll"/>
              <xsd:enumeration value="Målgrupper"/>
              <xsd:enumeration value="Månadsrapport"/>
              <xsd:enumeration value="Månadsrapport &quot;projektövergripande&quot;"/>
              <xsd:enumeration value="Månadsuppföljning"/>
              <xsd:enumeration value="Mängdförteckning"/>
              <xsd:enumeration value="Mätningslogg"/>
              <xsd:enumeration value="Mätningsteknisk"/>
              <xsd:enumeration value="Nyttjanderättsavtal"/>
              <xsd:enumeration value="Närvaro"/>
              <xsd:enumeration value="Orienterande"/>
              <xsd:enumeration value="Objektspecifik teknisk beskrivning"/>
              <xsd:enumeration value="Ombudsmöte"/>
              <xsd:enumeration value="PING"/>
              <xsd:enumeration value="Produktionsplan"/>
              <xsd:enumeration value="Produktionstidplan systemhandling"/>
              <xsd:enumeration value="Produktiontidsplan"/>
              <xsd:enumeration value="Projektenhetsmöte"/>
              <xsd:enumeration value="Projekteringsavtal"/>
              <xsd:enumeration value="Projekteringsförutsättningar"/>
              <xsd:enumeration value="Projekteringsmöte"/>
              <xsd:enumeration value="Projekteringsrapport"/>
              <xsd:enumeration value="Projekteringstidplan"/>
              <xsd:enumeration value="Projektledningsmöte"/>
              <xsd:enumeration value="Projektledningsgruppsmöte"/>
              <xsd:enumeration value="Projektplan"/>
              <xsd:enumeration value="Provning"/>
              <xsd:enumeration value="Provtryckning"/>
              <xsd:enumeration value="Prövningtillstånd"/>
              <xsd:enumeration value="Ramavtal"/>
              <xsd:enumeration value="Redogörelse för anläggningsmodell"/>
              <xsd:enumeration value="Redogörelse för anläggningsmodell"/>
              <xsd:enumeration value="Regelverksdispens"/>
              <xsd:enumeration value="Remissyttrande"/>
              <xsd:enumeration value="Reviderings-PM"/>
              <xsd:enumeration value="Riktlinjer"/>
              <xsd:enumeration value="Rivningsanmälan"/>
              <xsd:enumeration value="Rivningslov"/>
              <xsd:enumeration value="Rubrik/Populärnamn"/>
              <xsd:enumeration value="Sakägare"/>
              <xsd:enumeration value="Samarbetsavtal"/>
              <xsd:enumeration value="Samgranskningsmöte (Blockmöte)"/>
              <xsd:enumeration value="Samordningsmöte"/>
              <xsd:enumeration value="Samordningstidplan"/>
              <xsd:enumeration value="Samrådsmöte"/>
              <xsd:enumeration value="Samverkansmöte"/>
              <xsd:enumeration value="Sanningsförsäkran"/>
              <xsd:enumeration value="Servitutsavtal"/>
              <xsd:enumeration value="Självskattning arbetsmiljö"/>
              <xsd:enumeration value="Sjöfart"/>
              <xsd:enumeration value="Skadebesiktning"/>
              <xsd:enumeration value="Skatteredovisning"/>
              <xsd:enumeration value="Skydd av panträttshavares säkerhet"/>
              <xsd:enumeration value="Skyddsrond"/>
              <xsd:enumeration value="Skydds &amp; Miljörond"/>
              <xsd:enumeration value="Slutbesiktning"/>
              <xsd:enumeration value="Slutmöte"/>
              <xsd:enumeration value="Sondering"/>
              <xsd:enumeration value="Sprängningstillstånd"/>
              <xsd:enumeration value="Startmöte"/>
              <xsd:enumeration value="Styrgruppsmöte"/>
              <xsd:enumeration value="Stödfunktion"/>
              <xsd:enumeration value="Syn"/>
              <xsd:enumeration value="System"/>
              <xsd:enumeration value="Sättningar"/>
              <xsd:enumeration value="Teknikområde"/>
              <xsd:enumeration value="Teknikmöte (C-möte)"/>
              <xsd:enumeration value="Teknisk utredning"/>
              <xsd:enumeration value="Tilldelningsbeslut"/>
              <xsd:enumeration value="Tillståndsprövning Mark- och Miljödomstol"/>
              <xsd:enumeration value="Tillstånd enligt miljöbalken"/>
              <xsd:enumeration value="Tillstånd från myndighet"/>
              <xsd:enumeration value="Tillsynsmyndighet"/>
              <xsd:enumeration value="Tillträde och ersättning för tillfälliga nyttjanderättsområden"/>
              <xsd:enumeration value="Totalentreprenad"/>
              <xsd:enumeration value="Trafiksiffror"/>
              <xsd:enumeration value="Trafikverkets internrevision"/>
              <xsd:enumeration value="Trafiköppningsbesiktning"/>
              <xsd:enumeration value="Transportdokument schaktmassor"/>
              <xsd:enumeration value="Tredjemansmöte"/>
              <xsd:enumeration value="Underlag Miljö"/>
              <xsd:enumeration value="Underrättelse och medgivande till förundersökning"/>
              <xsd:enumeration value="Undersökning vattenkemi"/>
              <xsd:enumeration value="Uppdrag och arbetsorder"/>
              <xsd:enumeration value="Uppdrag och arbetsorder-ändring"/>
              <xsd:enumeration value="Uppföljning byggarbetsmiljö"/>
              <xsd:enumeration value="Uppföljningsrapport"/>
              <xsd:enumeration value="Upplåtelse av och ersättning för ny enskild väg"/>
              <xsd:enumeration value="Uppmätningsdata"/>
              <xsd:enumeration value="Upprättande av avtal"/>
              <xsd:enumeration value="Upprättande av kontrollprogram för tillhandahållen GNSS-tjänst"/>
              <xsd:enumeration value="Utredning av behov av kompletterande terrängmodell"/>
              <xsd:enumeration value="Utredning av behov av spänningsfria nät runt byggnadsverk"/>
              <xsd:enumeration value="Utredning förstärkningsklasser"/>
              <xsd:enumeration value="Utredning klassning av bergslänter"/>
              <xsd:enumeration value="Utredning materialanvändning"/>
              <xsd:enumeration value="Utförande av bulleråtgärder"/>
              <xsd:enumeration value="Utförandeentreprenad"/>
              <xsd:enumeration value="Utsättningsdata"/>
              <xsd:enumeration value="Utvärdering av sonderingsresultat"/>
              <xsd:enumeration value="Utvärdering Geoteknik"/>
              <xsd:enumeration value="Vad IT-handledningen avser"/>
              <xsd:enumeration value="Vad kravspecifikationen avser"/>
              <xsd:enumeration value="Vad specifikationen avser"/>
              <xsd:enumeration value="Variabla hastigheter"/>
              <xsd:enumeration value="Vattenanalys"/>
              <xsd:enumeration value="Vattendom"/>
              <xsd:enumeration value="Vattenprovtagning"/>
              <xsd:enumeration value="Ventilation"/>
              <xsd:enumeration value="Verifiering av väglinjer"/>
              <xsd:enumeration value="Vibrationer"/>
              <xsd:enumeration value="Våld och hot, markförhandling"/>
              <xsd:enumeration value="Vägavtal"/>
              <xsd:enumeration value="Vägrättsavtal"/>
              <xsd:enumeration value="Ytvägnät"/>
              <xsd:enumeration value="Återvinning av schaktmassor utanför projektet"/>
              <xsd:enumeration value="Översiktsplan"/>
              <xsd:enumeration value="Överskottsmassor/dikesmassor"/>
              <xsd:enumeration value="Övergripande tidplan"/>
              <xsd:enumeration value="Övergripande"/>
              <xsd:enumeration value="Övertagandebesiktning"/>
            </xsd:restriction>
          </xsd:simpleType>
        </xsd:union>
      </xsd:simpleType>
    </xsd:element>
    <xsd:element name="vvmdBeskrivning3" ma:index="5" nillable="true" ma:displayName="Beskrivning 3" ma:description="Beskrivning 3" ma:internalName="vvmdBeskrivning3" ma:readOnly="false">
      <xsd:simpleType>
        <xsd:restriction base="dms:Text">
          <xsd:maxLength value="45"/>
        </xsd:restriction>
      </xsd:simpleType>
    </xsd:element>
    <xsd:element name="vvmdBeskrivning4" ma:index="6" nillable="true" ma:displayName="Beskrivning 4" ma:description="Beskrivning 4" ma:internalName="vvmdBeskrivning4" ma:readOnly="false">
      <xsd:simpleType>
        <xsd:restriction base="dms:Text">
          <xsd:maxLength value="45"/>
        </xsd:restriction>
      </xsd:simpleType>
    </xsd:element>
    <xsd:element name="vvmdEntreprenadnummer" ma:index="7" nillable="true" ma:displayName="Entreprenadnr" ma:description="Entreprenadnummer" ma:format="Dropdown" ma:internalName="vvmdEntreprenadnummer" ma:readOnly="false">
      <xsd:simpleType>
        <xsd:union memberTypes="dms:Text">
          <xsd:simpleType>
            <xsd:restriction base="dms:Choice">
              <xsd:enumeration value="Inget"/>
              <xsd:enumeration value="Övergripande"/>
              <xsd:enumeration value="E1"/>
              <xsd:enumeration value="E3"/>
              <xsd:enumeration value="FSA103"/>
              <xsd:enumeration value="FSA301"/>
              <xsd:enumeration value="FSA404"/>
              <xsd:enumeration value="FSE101"/>
              <xsd:enumeration value="FSE105"/>
              <xsd:enumeration value="FSE117"/>
              <xsd:enumeration value="FSE120"/>
              <xsd:enumeration value="FSE205"/>
              <xsd:enumeration value="FSE209"/>
              <xsd:enumeration value="FSE210"/>
              <xsd:enumeration value="FSE212"/>
              <xsd:enumeration value="FSE215"/>
              <xsd:enumeration value="FSE231"/>
              <xsd:enumeration value="FSE301"/>
              <xsd:enumeration value="FSE302"/>
              <xsd:enumeration value="FSE306"/>
              <xsd:enumeration value="FSE308"/>
              <xsd:enumeration value="FSE309"/>
              <xsd:enumeration value="FSE311"/>
              <xsd:enumeration value="FSE398"/>
              <xsd:enumeration value="FSE399"/>
              <xsd:enumeration value="FSE401"/>
              <xsd:enumeration value="FSE403"/>
              <xsd:enumeration value="FSE409"/>
              <xsd:enumeration value="FSE410"/>
              <xsd:enumeration value="FSE501"/>
              <xsd:enumeration value="FSE502"/>
              <xsd:enumeration value="FSE503"/>
              <xsd:enumeration value="FSE506"/>
              <xsd:enumeration value="FSE607"/>
              <xsd:enumeration value="FSE61"/>
              <xsd:enumeration value="FSE611"/>
              <xsd:enumeration value="FSE613"/>
              <xsd:enumeration value="FSE62"/>
              <xsd:enumeration value="FSE623"/>
              <xsd:enumeration value="FSE624"/>
              <xsd:enumeration value="FSE625"/>
              <xsd:enumeration value="FSE626"/>
              <xsd:enumeration value="FSE810"/>
              <xsd:enumeration value="FSE815"/>
              <xsd:enumeration value="FSE901"/>
              <xsd:enumeration value="FSE902"/>
              <xsd:enumeration value="FSE903"/>
              <xsd:enumeration value="FSE904"/>
              <xsd:enumeration value="FSE905"/>
            </xsd:restriction>
          </xsd:simpleType>
        </xsd:union>
      </xsd:simpleType>
    </xsd:element>
    <xsd:element name="vvmdObjektnamn2" ma:index="8" nillable="true" ma:displayName="Gruppering" ma:description="Skriv in en gemensam text för att hålla ihop dokument i en grupp" ma:internalName="vvmdObjektnamn2" ma:readOnly="false">
      <xsd:simpleType>
        <xsd:restriction base="dms:Text">
          <xsd:maxLength value="30"/>
        </xsd:restriction>
      </xsd:simpleType>
    </xsd:element>
    <xsd:element name="vvmdInfo" ma:index="9" nillable="true" ma:displayName="Info" ma:description="Information" ma:hidden="true" ma:internalName="vvmdInfo" ma:readOnly="false">
      <xsd:simpleType>
        <xsd:restriction base="dms:Text">
          <xsd:maxLength value="60"/>
        </xsd:restriction>
      </xsd:simpleType>
    </xsd:element>
    <xsd:element name="vvmdStampelDiarienr" ma:index="10" nillable="true" ma:displayName="Diarienr" ma:description="Diarienummer" ma:hidden="true" ma:internalName="vvmdStampelDiarienr" ma:readOnly="false">
      <xsd:simpleType>
        <xsd:restriction base="dms:Text">
          <xsd:maxLength value="20"/>
        </xsd:restriction>
      </xsd:simpleType>
    </xsd:element>
    <xsd:element name="vvmdDelomrade" ma:index="11" nillable="true" ma:displayName="Delområde" ma:description="Delområde" ma:hidden="true" ma:internalName="vvmdDelomrade" ma:readOnly="false">
      <xsd:simpleType>
        <xsd:restriction base="dms:Text">
          <xsd:maxLength value="30"/>
        </xsd:restriction>
      </xsd:simpleType>
    </xsd:element>
    <xsd:element name="vvmdObjektnr" ma:index="12" ma:displayName="Objektnr" ma:default="8448590" ma:description="Objektnummer, obligatorisk" ma:internalName="vvmdObjektnr" ma:readOnly="false">
      <xsd:simpleType>
        <xsd:restriction base="dms:Text">
          <xsd:maxLength value="20"/>
        </xsd:restriction>
      </xsd:simpleType>
    </xsd:element>
    <xsd:element name="vvmdObjektnamn" ma:index="13" ma:displayName="Objektnamn" ma:default="E4 Förbifart Stockholm" ma:description="Objektnamn, obligatorisk" ma:internalName="vvmdObjektnamn" ma:readOnly="false">
      <xsd:simpleType>
        <xsd:restriction base="dms:Text">
          <xsd:maxLength value="30"/>
        </xsd:restriction>
      </xsd:simpleType>
    </xsd:element>
    <xsd:element name="vvmdProjekteringssteg" ma:index="14" ma:displayName="Projekteringssteg" ma:default="BYGGHANDLING" ma:description="Projekteringssteg, obligatorisk" ma:internalName="vvmdProjekteringssteg" ma:readOnly="false">
      <xsd:simpleType>
        <xsd:restriction base="dms:Text">
          <xsd:maxLength value="25"/>
        </xsd:restriction>
      </xsd:simpleType>
    </xsd:element>
    <xsd:element name="vvmdStatusbenamning" ma:index="15" nillable="true" ma:displayName="Statusbenämning" ma:description="Statusbenämning, bör finnas med" ma:hidden="true" ma:internalName="vvmdStatusbenamning" ma:readOnly="false">
      <xsd:simpleType>
        <xsd:restriction base="dms:Text">
          <xsd:maxLength value="35"/>
        </xsd:restriction>
      </xsd:simpleType>
    </xsd:element>
    <xsd:element name="vvmdForetag" ma:index="16" nillable="true" ma:displayName="Ftg" ma:description="Företag, konsult" ma:internalName="vvmdForetag" ma:readOnly="false">
      <xsd:simpleType>
        <xsd:restriction base="dms:Text">
          <xsd:maxLength value="30"/>
        </xsd:restriction>
      </xsd:simpleType>
    </xsd:element>
    <xsd:element name="vvmdExternNr" ma:index="17" nillable="true" ma:displayName="Externnr" ma:description="Externnummer hos konsult" ma:internalName="vvmdExternNr" ma:readOnly="false">
      <xsd:simpleType>
        <xsd:restriction base="dms:Text">
          <xsd:maxLength value="20"/>
        </xsd:restriction>
      </xsd:simpleType>
    </xsd:element>
    <xsd:element name="vvmdKonstr" ma:index="18" nillable="true" ma:displayName="Konstruktör" ma:description="Konstuktör, författare" ma:internalName="vvmdKonstr" ma:readOnly="false">
      <xsd:simpleType>
        <xsd:restriction base="dms:Text">
          <xsd:maxLength value="20"/>
        </xsd:restriction>
      </xsd:simpleType>
    </xsd:element>
    <xsd:element name="vvmdDatum" ma:index="19" nillable="true" ma:displayName="Datum godkänd" ma:description="Datum för godkännande" ma:hidden="true" ma:internalName="vvmdDatum" ma:readOnly="false">
      <xsd:simpleType>
        <xsd:restriction base="dms:Text">
          <xsd:maxLength value="10"/>
        </xsd:restriction>
      </xsd:simpleType>
    </xsd:element>
    <xsd:element name="vvmdGodkand" ma:index="20" nillable="true" ma:displayName="Godkänd" ma:description="Godkänd" ma:hidden="true" ma:internalName="vvmdGodkand" ma:readOnly="false">
      <xsd:simpleType>
        <xsd:restriction base="dms:Text">
          <xsd:maxLength value="40"/>
        </xsd:restriction>
      </xsd:simpleType>
    </xsd:element>
    <xsd:element name="vvmdGransk" ma:index="21" nillable="true" ma:displayName="Granskare" ma:description="Granskare vid godkännande" ma:hidden="true" ma:internalName="vvmdGransk" ma:readOnly="false">
      <xsd:simpleType>
        <xsd:restriction base="dms:Text">
          <xsd:maxLength value="20"/>
        </xsd:restriction>
      </xsd:simpleType>
    </xsd:element>
    <xsd:element name="vvmdOrt" ma:index="22" nillable="true" ma:displayName="Ort godkännande" ma:description="Ort godkännande" ma:hidden="true" ma:internalName="vvmdOrt" ma:readOnly="false">
      <xsd:simpleType>
        <xsd:restriction base="dms:Text">
          <xsd:maxLength value="20"/>
        </xsd:restriction>
      </xsd:simpleType>
    </xsd:element>
    <xsd:element name="vvmdStatus" ma:index="23" nillable="true" ma:displayName="Status" ma:default="Pågående" ma:description="Status" ma:format="Dropdown" ma:internalName="vvmdStatus">
      <xsd:simpleType>
        <xsd:restriction base="dms:Choice">
          <xsd:enumeration value="Pågående"/>
          <xsd:enumeration value="Avslutat"/>
        </xsd:restriction>
      </xsd:simpleType>
    </xsd:element>
    <xsd:element name="vvmdKonstbNr" ma:index="24" nillable="true" ma:displayName="Konstruktionsnr" ma:description="Konstruktionsnummer" ma:hidden="true" ma:internalName="vvmdKonstbNr" ma:readOnly="false">
      <xsd:simpleType>
        <xsd:restriction base="dms:Text">
          <xsd:maxLength value="15"/>
        </xsd:restriction>
      </xsd:simpleType>
    </xsd:element>
    <xsd:element name="vvmdRevidering" ma:index="25" nillable="true" ma:displayName="Revidering" ma:description="Revidering" ma:hidden="true" ma:internalName="vvmdRevidering" ma:readOnly="false">
      <xsd:simpleType>
        <xsd:restriction base="dms:Text">
          <xsd:maxLength value="3"/>
        </xsd:restriction>
      </xsd:simpleType>
    </xsd:element>
    <xsd:element name="vvmdRevideringAnt" ma:index="26" nillable="true" ma:displayName="Revidering antal" ma:description="Revidering antal" ma:hidden="true" ma:internalName="vvmdRevideringAnt" ma:readOnly="false">
      <xsd:simpleType>
        <xsd:restriction base="dms:Text">
          <xsd:maxLength value="3"/>
        </xsd:restriction>
      </xsd:simpleType>
    </xsd:element>
    <xsd:element name="vvmdRevideringAvser" ma:index="27" nillable="true" ma:displayName="Revidering avser" ma:description="Revidering avser" ma:hidden="true" ma:internalName="vvmdRevideringAvser" ma:readOnly="false">
      <xsd:simpleType>
        <xsd:restriction base="dms:Text">
          <xsd:maxLength value="60"/>
        </xsd:restriction>
      </xsd:simpleType>
    </xsd:element>
    <xsd:element name="vvmdRevideringDatum" ma:index="28" nillable="true" ma:displayName="Revidering datum" ma:description="Revidering datum" ma:hidden="true" ma:internalName="vvmdRevideringDatum" ma:readOnly="false">
      <xsd:simpleType>
        <xsd:restriction base="dms:Text">
          <xsd:maxLength value="10"/>
        </xsd:restriction>
      </xsd:simpleType>
    </xsd:element>
    <xsd:element name="vvmdRevideringGodkand" ma:index="29" nillable="true" ma:displayName="Revidering godkänd" ma:description="Revidering godkänd" ma:hidden="true" ma:internalName="vvmdRevideringGodkand" ma:readOnly="false">
      <xsd:simpleType>
        <xsd:restriction base="dms:Text">
          <xsd:maxLength value="10"/>
        </xsd:restriction>
      </xsd:simpleType>
    </xsd:element>
    <xsd:element name="vvmdRevideringVVDatum" ma:index="30" nillable="true" ma:displayName="Revidering VV Datum" ma:description="Revidering VV Datum" ma:hidden="true" ma:internalName="vvmdRevideringVVDatum" ma:readOnly="false">
      <xsd:simpleType>
        <xsd:restriction base="dms:Text">
          <xsd:maxLength value="10"/>
        </xsd:restriction>
      </xsd:simpleType>
    </xsd:element>
    <xsd:element name="vvmdRevideringVVDiarienr" ma:index="31" nillable="true" ma:displayName="Revidering VV Diarienr" ma:description="Revidering VV Diarienummer" ma:hidden="true" ma:internalName="vvmdRevideringVVDiarienr" ma:readOnly="false">
      <xsd:simpleType>
        <xsd:restriction base="dms:Text">
          <xsd:maxLength value="10"/>
        </xsd:restriction>
      </xsd:simpleType>
    </xsd:element>
    <xsd:element name="vvmdStampelDatum" ma:index="32" nillable="true" ma:displayName="Diarienr datum" ma:description="Diarienummer datum" ma:hidden="true" ma:internalName="vvmdStampelDatum" ma:readOnly="false">
      <xsd:simpleType>
        <xsd:restriction base="dms:Text">
          <xsd:maxLength value="10"/>
        </xsd:restriction>
      </xsd:simpleType>
    </xsd:element>
    <xsd:element name="vvmdDriftomrade" ma:index="33" nillable="true" ma:displayName="Driftområde" ma:description="Driftområde" ma:hidden="true" ma:internalName="vvmdDriftomrade" ma:readOnly="false">
      <xsd:simpleType>
        <xsd:restriction base="dms:Text">
          <xsd:maxLength value="45"/>
        </xsd:restriction>
      </xsd:simpleType>
    </xsd:element>
    <xsd:element name="vvmdUppdragsansv" ma:index="34" nillable="true" ma:displayName="Uppdragsansvarig" ma:description="Uppdragsansvarig" ma:hidden="true" ma:internalName="vvmdUppdragsansv" ma:readOnly="false">
      <xsd:simpleType>
        <xsd:restriction base="dms:Text">
          <xsd:maxLength value="20"/>
        </xsd:restriction>
      </xsd:simpleType>
    </xsd:element>
    <xsd:element name="vvmdAnlaggningsdel1" ma:index="39" nillable="true" ma:displayName="Anläggningsdel 1" ma:description="Anläggningsdel 1" ma:hidden="true" ma:internalName="vvmdAnlaggningsdel1" ma:readOnly="false">
      <xsd:simpleType>
        <xsd:restriction base="dms:Text">
          <xsd:maxLength value="45"/>
        </xsd:restriction>
      </xsd:simpleType>
    </xsd:element>
    <xsd:element name="vvmdAnlaggningsdel2" ma:index="41" nillable="true" ma:displayName="Anläggningsdel 2" ma:description="Anläggningsdel 2" ma:hidden="true" ma:internalName="vvmdAnlaggningsdel2" ma:readOnly="false">
      <xsd:simpleType>
        <xsd:restriction base="dms:Text">
          <xsd:maxLength value="4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132771-B976-44EF-BFB7-85EF27FA67C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A7AF34-C54D-4B29-9318-43AEB7A90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677285-FB3D-456F-AF2C-538838009258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9431DE0-42AD-4DE4-A7CC-CBC3E03CBB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Formell presentation</Template>
  <TotalTime>5058</TotalTime>
  <Words>16</Words>
  <Application>Microsoft Office PowerPoint</Application>
  <PresentationFormat>Bildspel på skärmen (4:3)</PresentationFormat>
  <Paragraphs>7</Paragraphs>
  <Slides>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Trafikverkspresentation</vt:lpstr>
      <vt:lpstr>Trafikverkspresentation, sidor</vt:lpstr>
      <vt:lpstr>1_Anpassad formgivning</vt:lpstr>
      <vt:lpstr>Trafikplats Akalla</vt:lpstr>
      <vt:lpstr>PowerPoint-presentation</vt:lpstr>
      <vt:lpstr>PowerPoint-presentation</vt:lpstr>
      <vt:lpstr>PowerPoint-presentation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Startmöte FSE607 2015-10-27</dc:title>
  <dc:creator>Willame François, PRcbdp</dc:creator>
  <cp:lastModifiedBy>Bennhult Lars, PRfs Konsult</cp:lastModifiedBy>
  <cp:revision>336</cp:revision>
  <cp:lastPrinted>2020-01-28T08:01:28Z</cp:lastPrinted>
  <dcterms:created xsi:type="dcterms:W3CDTF">2015-10-20T13:42:12Z</dcterms:created>
  <dcterms:modified xsi:type="dcterms:W3CDTF">2020-01-31T10:34:06Z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Fastst_x00e4_llt_x0020_av_x0020__x0028_personlista_x0029_">
    <vt:lpwstr>Jönis Åsa Stnita_Extern</vt:lpwstr>
  </property>
  <property fmtid="{D5CDD505-2E9C-101B-9397-08002B2CF9AE}" pid="3" name="ContentTypeId">
    <vt:lpwstr>0x0101FB007544996D6DD0CA498E7B352667C2AB52</vt:lpwstr>
  </property>
  <property fmtid="{D5CDD505-2E9C-101B-9397-08002B2CF9AE}" pid="4" name="ContentType">
    <vt:lpwstr>Formell presentation</vt:lpwstr>
  </property>
  <property fmtid="{D5CDD505-2E9C-101B-9397-08002B2CF9AE}" pid="5" name="Order">
    <vt:r8>700</vt:r8>
  </property>
  <property fmtid="{D5CDD505-2E9C-101B-9397-08002B2CF9AE}" pid="6" name="ppdokumentversion">
    <vt:lpwstr>0.5</vt:lpwstr>
  </property>
</Properties>
</file>